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8" r:id="rId3"/>
    <p:sldId id="286" r:id="rId4"/>
    <p:sldId id="271" r:id="rId5"/>
    <p:sldId id="291" r:id="rId6"/>
    <p:sldId id="260" r:id="rId7"/>
    <p:sldId id="285" r:id="rId8"/>
    <p:sldId id="262" r:id="rId9"/>
    <p:sldId id="289" r:id="rId10"/>
    <p:sldId id="288" r:id="rId11"/>
    <p:sldId id="265" r:id="rId12"/>
    <p:sldId id="293" r:id="rId13"/>
    <p:sldId id="292" r:id="rId14"/>
    <p:sldId id="303" r:id="rId15"/>
    <p:sldId id="302" r:id="rId16"/>
    <p:sldId id="304" r:id="rId17"/>
    <p:sldId id="305" r:id="rId18"/>
    <p:sldId id="307" r:id="rId19"/>
    <p:sldId id="308" r:id="rId20"/>
    <p:sldId id="309" r:id="rId21"/>
    <p:sldId id="310" r:id="rId22"/>
    <p:sldId id="311" r:id="rId23"/>
    <p:sldId id="314" r:id="rId24"/>
    <p:sldId id="294" r:id="rId25"/>
    <p:sldId id="296" r:id="rId26"/>
    <p:sldId id="295" r:id="rId27"/>
    <p:sldId id="277" r:id="rId28"/>
    <p:sldId id="313" r:id="rId29"/>
    <p:sldId id="301" r:id="rId30"/>
  </p:sldIdLst>
  <p:sldSz cx="9144000" cy="5143500" type="screen16x9"/>
  <p:notesSz cx="6858000" cy="9144000"/>
  <p:embeddedFontLs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Barlow" panose="020B0604020202020204" charset="0"/>
      <p:regular r:id="rId44"/>
      <p:bold r:id="rId45"/>
      <p:italic r:id="rId46"/>
      <p:boldItalic r:id="rId47"/>
    </p:embeddedFont>
    <p:embeddedFont>
      <p:font typeface="Raleway SemiBold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Barlow SemiBold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D3FA0B4-1BAE-43B4-AFB4-A675ACF990F7}">
          <p14:sldIdLst>
            <p14:sldId id="256"/>
            <p14:sldId id="258"/>
            <p14:sldId id="286"/>
            <p14:sldId id="271"/>
            <p14:sldId id="291"/>
            <p14:sldId id="260"/>
            <p14:sldId id="285"/>
            <p14:sldId id="262"/>
            <p14:sldId id="289"/>
            <p14:sldId id="288"/>
            <p14:sldId id="265"/>
            <p14:sldId id="293"/>
            <p14:sldId id="292"/>
            <p14:sldId id="303"/>
            <p14:sldId id="302"/>
            <p14:sldId id="304"/>
            <p14:sldId id="305"/>
            <p14:sldId id="307"/>
            <p14:sldId id="308"/>
            <p14:sldId id="309"/>
            <p14:sldId id="310"/>
            <p14:sldId id="311"/>
            <p14:sldId id="314"/>
            <p14:sldId id="294"/>
            <p14:sldId id="296"/>
            <p14:sldId id="295"/>
            <p14:sldId id="277"/>
            <p14:sldId id="31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86BA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9A7DE4-5352-466A-AA06-23C1C248271C}">
  <a:tblStyle styleId="{029A7DE4-5352-466A-AA06-23C1C24827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68" y="366"/>
      </p:cViewPr>
      <p:guideLst>
        <p:guide orient="horz" pos="1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847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22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9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1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50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22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8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32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8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5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3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91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66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4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74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05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880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264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4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74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73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80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55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8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47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5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057140" y="413204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84705" y="2700806"/>
            <a:ext cx="3797532" cy="4268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" sz="2400" smtClean="0">
                <a:solidFill>
                  <a:schemeClr val="bg1">
                    <a:lumMod val="50000"/>
                  </a:schemeClr>
                </a:solidFill>
              </a:rPr>
              <a:t>Take a look. Read a book.</a:t>
            </a:r>
            <a:endParaRPr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5" b="89831" l="3518" r="94975">
                        <a14:foregroundMark x1="16332" y1="68644" x2="16332" y2="68644"/>
                        <a14:foregroundMark x1="3518" y1="51695" x2="3518" y2="51695"/>
                        <a14:foregroundMark x1="33166" y1="51695" x2="33166" y2="51695"/>
                        <a14:foregroundMark x1="44975" y1="54237" x2="44975" y2="54237"/>
                        <a14:foregroundMark x1="49246" y1="45763" x2="49246" y2="45763"/>
                        <a14:foregroundMark x1="61307" y1="54237" x2="61307" y2="54237"/>
                        <a14:foregroundMark x1="78141" y1="51695" x2="78141" y2="51695"/>
                        <a14:foregroundMark x1="86683" y1="54237" x2="86683" y2="54237"/>
                        <a14:foregroundMark x1="94975" y1="54237" x2="94975" y2="5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" y="1548797"/>
            <a:ext cx="3676676" cy="1090071"/>
          </a:xfrm>
          <a:prstGeom prst="rect">
            <a:avLst/>
          </a:prstGeom>
        </p:spPr>
      </p:pic>
      <p:sp>
        <p:nvSpPr>
          <p:cNvPr id="339" name="Google Shape;338;p12"/>
          <p:cNvSpPr txBox="1">
            <a:spLocks/>
          </p:cNvSpPr>
          <p:nvPr/>
        </p:nvSpPr>
        <p:spPr>
          <a:xfrm>
            <a:off x="4635500" y="4512255"/>
            <a:ext cx="4456667" cy="62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400" smtClean="0">
                <a:solidFill>
                  <a:srgbClr val="3786BA"/>
                </a:solidFill>
              </a:rPr>
              <a:t>FUTURE Program 4.0 – </a:t>
            </a:r>
            <a:r>
              <a:rPr lang="en-US" sz="2400" smtClean="0">
                <a:solidFill>
                  <a:srgbClr val="3786BA"/>
                </a:solidFill>
              </a:rPr>
              <a:t>Phase </a:t>
            </a:r>
            <a:r>
              <a:rPr lang="en-US" sz="2400" smtClean="0">
                <a:solidFill>
                  <a:srgbClr val="3786BA"/>
                </a:solidFill>
              </a:rPr>
              <a:t>1</a:t>
            </a:r>
            <a:endParaRPr lang="en-US" sz="2400">
              <a:solidFill>
                <a:srgbClr val="3786B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How?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0698" y="2948058"/>
            <a:ext cx="3043002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 works?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4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User (Customer)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choose books and search for 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</a:t>
            </a:r>
            <a:r>
              <a:rPr lang="en-US" smtClean="0"/>
              <a:t>buy books. </a:t>
            </a:r>
            <a:endParaRPr lang="en-US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read my </a:t>
            </a:r>
            <a:r>
              <a:rPr lang="en-US" smtClean="0"/>
              <a:t>books</a:t>
            </a:r>
            <a:r>
              <a:rPr lang="en-US" smtClean="0"/>
              <a:t>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69897" y="12942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40" y="826307"/>
            <a:ext cx="1944878" cy="3457561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Log </a:t>
            </a: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Log in to Bookmart websites using user account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4" y="438231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63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4" r="553" b="620"/>
          <a:stretch/>
        </p:blipFill>
        <p:spPr>
          <a:xfrm>
            <a:off x="5392674" y="865865"/>
            <a:ext cx="1997461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Register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Register to make new account in Bookmart.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51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45" y="826307"/>
            <a:ext cx="2013073" cy="357879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H</a:t>
            </a:r>
            <a:r>
              <a:rPr lang="en-US" sz="2400" smtClean="0">
                <a:solidFill>
                  <a:schemeClr val="lt1"/>
                </a:solidFill>
              </a:rPr>
              <a:t>o</a:t>
            </a:r>
            <a:r>
              <a:rPr lang="en" sz="2400" smtClean="0">
                <a:solidFill>
                  <a:schemeClr val="lt1"/>
                </a:solidFill>
              </a:rPr>
              <a:t>me for user which connected to another features, include Categories and New Release Products.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1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0" t="210" r="480" b="501"/>
          <a:stretch/>
        </p:blipFill>
        <p:spPr>
          <a:xfrm>
            <a:off x="5395514" y="859577"/>
            <a:ext cx="1971057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Categories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available categories.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88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5" r="902" b="592"/>
          <a:stretch/>
        </p:blipFill>
        <p:spPr>
          <a:xfrm>
            <a:off x="1659425" y="827168"/>
            <a:ext cx="2138146" cy="344656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Search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Search for product by keyword.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20869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73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503"/>
          <a:stretch/>
        </p:blipFill>
        <p:spPr>
          <a:xfrm>
            <a:off x="5400000" y="858370"/>
            <a:ext cx="1940435" cy="345677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Product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information of a product.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62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Wishlist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Save user’s favorites product.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89" r="803" b="711"/>
          <a:stretch/>
        </p:blipFill>
        <p:spPr>
          <a:xfrm>
            <a:off x="1673772" y="822326"/>
            <a:ext cx="2066020" cy="35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Cart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products saved in cart and total price.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" t="227" r="300" b="265"/>
          <a:stretch/>
        </p:blipFill>
        <p:spPr>
          <a:xfrm>
            <a:off x="5392374" y="955497"/>
            <a:ext cx="1941324" cy="34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475231" y="2946287"/>
            <a:ext cx="1773062" cy="1339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Syntia</a:t>
            </a:r>
            <a:endParaRPr sz="28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1115640"/>
            <a:ext cx="2056011" cy="179901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575598" y="1654012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379;p14"/>
          <p:cNvSpPr txBox="1">
            <a:spLocks/>
          </p:cNvSpPr>
          <p:nvPr/>
        </p:nvSpPr>
        <p:spPr>
          <a:xfrm>
            <a:off x="3645896" y="581237"/>
            <a:ext cx="2059046" cy="3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/>
              <a:t>HELLO!</a:t>
            </a:r>
          </a:p>
        </p:txBody>
      </p:sp>
      <p:sp>
        <p:nvSpPr>
          <p:cNvPr id="25" name="Google Shape;380;p14"/>
          <p:cNvSpPr txBox="1">
            <a:spLocks/>
          </p:cNvSpPr>
          <p:nvPr/>
        </p:nvSpPr>
        <p:spPr>
          <a:xfrm>
            <a:off x="-525298" y="2965908"/>
            <a:ext cx="4170410" cy="164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r">
              <a:buFont typeface="Barlow Light"/>
              <a:buNone/>
            </a:pPr>
            <a:r>
              <a:rPr lang="en-US" sz="2800" b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Andrew Wijaya</a:t>
            </a:r>
          </a:p>
        </p:txBody>
      </p:sp>
      <p:pic>
        <p:nvPicPr>
          <p:cNvPr id="26" name="Google Shape;38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15" y="1115640"/>
            <a:ext cx="2056011" cy="18253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5" y="1268885"/>
            <a:ext cx="1256038" cy="2982602"/>
          </a:xfrm>
          <a:prstGeom prst="rect">
            <a:avLst/>
          </a:prstGeom>
        </p:spPr>
      </p:pic>
      <p:grpSp>
        <p:nvGrpSpPr>
          <p:cNvPr id="27" name="Google Shape;3219;p58"/>
          <p:cNvGrpSpPr/>
          <p:nvPr/>
        </p:nvGrpSpPr>
        <p:grpSpPr>
          <a:xfrm>
            <a:off x="6199498" y="1309645"/>
            <a:ext cx="1351813" cy="1631307"/>
            <a:chOff x="3916200" y="1687420"/>
            <a:chExt cx="1174856" cy="1417763"/>
          </a:xfrm>
        </p:grpSpPr>
        <p:sp>
          <p:nvSpPr>
            <p:cNvPr id="28" name="Google Shape;3220;p58"/>
            <p:cNvSpPr/>
            <p:nvPr/>
          </p:nvSpPr>
          <p:spPr>
            <a:xfrm>
              <a:off x="4986285" y="2082724"/>
              <a:ext cx="39646" cy="209960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21;p58"/>
            <p:cNvSpPr/>
            <p:nvPr/>
          </p:nvSpPr>
          <p:spPr>
            <a:xfrm>
              <a:off x="4124653" y="2692668"/>
              <a:ext cx="4295" cy="93201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22;p58"/>
            <p:cNvSpPr/>
            <p:nvPr/>
          </p:nvSpPr>
          <p:spPr>
            <a:xfrm>
              <a:off x="4124653" y="2506297"/>
              <a:ext cx="4295" cy="93233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23;p58"/>
            <p:cNvSpPr/>
            <p:nvPr/>
          </p:nvSpPr>
          <p:spPr>
            <a:xfrm>
              <a:off x="4716905" y="1872797"/>
              <a:ext cx="209415" cy="418797"/>
            </a:xfrm>
            <a:custGeom>
              <a:avLst/>
              <a:gdLst/>
              <a:ahLst/>
              <a:cxnLst/>
              <a:rect l="l" t="t" r="r" b="b"/>
              <a:pathLst>
                <a:path w="6534" h="13067" extrusionOk="0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24;p58"/>
            <p:cNvSpPr/>
            <p:nvPr/>
          </p:nvSpPr>
          <p:spPr>
            <a:xfrm>
              <a:off x="4285288" y="1797287"/>
              <a:ext cx="392580" cy="581515"/>
            </a:xfrm>
            <a:custGeom>
              <a:avLst/>
              <a:gdLst/>
              <a:ahLst/>
              <a:cxnLst/>
              <a:rect l="l" t="t" r="r" b="b"/>
              <a:pathLst>
                <a:path w="12249" h="18144" extrusionOk="0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25;p58"/>
            <p:cNvSpPr/>
            <p:nvPr/>
          </p:nvSpPr>
          <p:spPr>
            <a:xfrm>
              <a:off x="4427205" y="1709470"/>
              <a:ext cx="624975" cy="780994"/>
            </a:xfrm>
            <a:custGeom>
              <a:avLst/>
              <a:gdLst/>
              <a:ahLst/>
              <a:cxnLst/>
              <a:rect l="l" t="t" r="r" b="b"/>
              <a:pathLst>
                <a:path w="19500" h="24368" extrusionOk="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6;p58"/>
            <p:cNvSpPr/>
            <p:nvPr/>
          </p:nvSpPr>
          <p:spPr>
            <a:xfrm>
              <a:off x="4126800" y="2210155"/>
              <a:ext cx="947879" cy="895028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27;p58"/>
            <p:cNvSpPr/>
            <p:nvPr/>
          </p:nvSpPr>
          <p:spPr>
            <a:xfrm>
              <a:off x="4260673" y="2329670"/>
              <a:ext cx="683338" cy="22050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28;p58"/>
            <p:cNvSpPr/>
            <p:nvPr/>
          </p:nvSpPr>
          <p:spPr>
            <a:xfrm>
              <a:off x="4815459" y="2600011"/>
              <a:ext cx="222267" cy="131790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29;p58"/>
            <p:cNvSpPr/>
            <p:nvPr/>
          </p:nvSpPr>
          <p:spPr>
            <a:xfrm>
              <a:off x="4419160" y="2658823"/>
              <a:ext cx="373831" cy="136757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30;p58"/>
            <p:cNvSpPr/>
            <p:nvPr/>
          </p:nvSpPr>
          <p:spPr>
            <a:xfrm>
              <a:off x="3916200" y="2016285"/>
              <a:ext cx="344505" cy="79500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31;p58"/>
            <p:cNvSpPr/>
            <p:nvPr/>
          </p:nvSpPr>
          <p:spPr>
            <a:xfrm>
              <a:off x="4419705" y="1741007"/>
              <a:ext cx="312231" cy="61760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32;p58"/>
            <p:cNvSpPr/>
            <p:nvPr/>
          </p:nvSpPr>
          <p:spPr>
            <a:xfrm>
              <a:off x="4460954" y="1898341"/>
              <a:ext cx="24134" cy="22723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33;p58"/>
            <p:cNvSpPr/>
            <p:nvPr/>
          </p:nvSpPr>
          <p:spPr>
            <a:xfrm>
              <a:off x="4441115" y="1882957"/>
              <a:ext cx="48235" cy="13140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34;p58"/>
            <p:cNvSpPr/>
            <p:nvPr/>
          </p:nvSpPr>
          <p:spPr>
            <a:xfrm>
              <a:off x="4592134" y="1902090"/>
              <a:ext cx="23589" cy="22723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35;p58"/>
            <p:cNvSpPr/>
            <p:nvPr/>
          </p:nvSpPr>
          <p:spPr>
            <a:xfrm>
              <a:off x="4574475" y="1889399"/>
              <a:ext cx="48235" cy="12596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36;p58"/>
            <p:cNvSpPr/>
            <p:nvPr/>
          </p:nvSpPr>
          <p:spPr>
            <a:xfrm>
              <a:off x="4495215" y="1889399"/>
              <a:ext cx="41280" cy="106951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37;p58"/>
            <p:cNvSpPr/>
            <p:nvPr/>
          </p:nvSpPr>
          <p:spPr>
            <a:xfrm>
              <a:off x="4517169" y="2115383"/>
              <a:ext cx="124803" cy="54581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38;p58"/>
            <p:cNvSpPr/>
            <p:nvPr/>
          </p:nvSpPr>
          <p:spPr>
            <a:xfrm>
              <a:off x="4524124" y="2005067"/>
              <a:ext cx="43941" cy="36441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9;p58"/>
            <p:cNvSpPr/>
            <p:nvPr/>
          </p:nvSpPr>
          <p:spPr>
            <a:xfrm>
              <a:off x="4426660" y="1687420"/>
              <a:ext cx="265662" cy="185602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0;p58"/>
            <p:cNvSpPr/>
            <p:nvPr/>
          </p:nvSpPr>
          <p:spPr>
            <a:xfrm>
              <a:off x="4622133" y="1697964"/>
              <a:ext cx="178775" cy="325340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41;p58"/>
            <p:cNvSpPr/>
            <p:nvPr/>
          </p:nvSpPr>
          <p:spPr>
            <a:xfrm>
              <a:off x="4692291" y="1921224"/>
              <a:ext cx="59998" cy="90830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42;p58"/>
            <p:cNvSpPr/>
            <p:nvPr/>
          </p:nvSpPr>
          <p:spPr>
            <a:xfrm>
              <a:off x="3981678" y="2445242"/>
              <a:ext cx="831665" cy="425239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43;p58"/>
            <p:cNvSpPr/>
            <p:nvPr/>
          </p:nvSpPr>
          <p:spPr>
            <a:xfrm>
              <a:off x="4186221" y="2611069"/>
              <a:ext cx="69645" cy="75702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44;p58"/>
            <p:cNvSpPr/>
            <p:nvPr/>
          </p:nvSpPr>
          <p:spPr>
            <a:xfrm>
              <a:off x="4302434" y="2737634"/>
              <a:ext cx="788622" cy="250599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45;p58"/>
            <p:cNvSpPr/>
            <p:nvPr/>
          </p:nvSpPr>
          <p:spPr>
            <a:xfrm>
              <a:off x="4700591" y="1934910"/>
              <a:ext cx="30832" cy="52113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247;p58"/>
          <p:cNvGrpSpPr/>
          <p:nvPr/>
        </p:nvGrpSpPr>
        <p:grpSpPr>
          <a:xfrm rot="231347">
            <a:off x="1595643" y="1299476"/>
            <a:ext cx="1405864" cy="1706305"/>
            <a:chOff x="1530438" y="1390423"/>
            <a:chExt cx="1122999" cy="1362990"/>
          </a:xfrm>
        </p:grpSpPr>
        <p:sp>
          <p:nvSpPr>
            <p:cNvPr id="56" name="Google Shape;3248;p58"/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49;p58"/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50;p58"/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51;p58"/>
            <p:cNvSpPr/>
            <p:nvPr/>
          </p:nvSpPr>
          <p:spPr>
            <a:xfrm>
              <a:off x="1949235" y="1495034"/>
              <a:ext cx="326686" cy="609271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52;p58"/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53;p58"/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54;p58"/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55;p58"/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56;p58"/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57;p58"/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58;p58"/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59;p58"/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60;p58"/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61;p58"/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62;p58"/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63;p58"/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64;p58"/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65;p58"/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66;p58"/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67;p58"/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68;p58"/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69;p58"/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70;p58"/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71;p58"/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72;p58"/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73;p58"/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74;p58"/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75;p58"/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76;p58"/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77;p58"/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379;p14"/>
          <p:cNvSpPr txBox="1">
            <a:spLocks/>
          </p:cNvSpPr>
          <p:nvPr/>
        </p:nvSpPr>
        <p:spPr>
          <a:xfrm>
            <a:off x="3004714" y="4233775"/>
            <a:ext cx="3177864" cy="3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smtClean="0"/>
              <a:t>TIM </a:t>
            </a:r>
            <a:r>
              <a:rPr lang="en-US" sz="4400" b="1" smtClean="0">
                <a:latin typeface="Century Gothic" panose="020B0502020202020204" pitchFamily="34" charset="0"/>
              </a:rPr>
              <a:t>MEDAN</a:t>
            </a:r>
            <a:endParaRPr lang="en-US" sz="4400" b="1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build="p"/>
      <p:bldP spid="25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978" t="469"/>
          <a:stretch/>
        </p:blipFill>
        <p:spPr>
          <a:xfrm>
            <a:off x="1652411" y="817240"/>
            <a:ext cx="2087381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Payment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Select payment method for ordered products.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86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Book Library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products purchased and ordered.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965" t="330" r="1131" b="716"/>
          <a:stretch/>
        </p:blipFill>
        <p:spPr>
          <a:xfrm>
            <a:off x="5396448" y="859577"/>
            <a:ext cx="1943988" cy="34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7"/>
          <a:stretch/>
        </p:blipFill>
        <p:spPr>
          <a:xfrm>
            <a:off x="1674217" y="813006"/>
            <a:ext cx="2002509" cy="3460728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Read PDF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Load your books in browser.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5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Review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Review ordered books.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4" b="842"/>
          <a:stretch/>
        </p:blipFill>
        <p:spPr>
          <a:xfrm>
            <a:off x="5393545" y="882349"/>
            <a:ext cx="1955795" cy="34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Merchant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add my products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edit my profile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receive incoming orders.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72000" y="10890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4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Storefront</a:t>
            </a:r>
            <a:endParaRPr sz="3000" b="1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Display merchant storefront, products from merchant, and update products</a:t>
            </a:r>
            <a:r>
              <a:rPr lang="en" sz="2400" smtClean="0">
                <a:solidFill>
                  <a:schemeClr val="lt1"/>
                </a:solidFill>
              </a:rPr>
              <a:t>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1681382" y="837788"/>
            <a:ext cx="1919319" cy="343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4" y="438231"/>
            <a:ext cx="2351536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82" t="167" b="409"/>
          <a:stretch/>
        </p:blipFill>
        <p:spPr>
          <a:xfrm>
            <a:off x="1674464" y="810074"/>
            <a:ext cx="2287936" cy="34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Admin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access master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block user/merchant.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72000" y="10890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25" y="1383273"/>
            <a:ext cx="3543473" cy="2257457"/>
          </a:xfrm>
          <a:prstGeom prst="rect">
            <a:avLst/>
          </a:prstGeom>
        </p:spPr>
      </p:pic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Master Page Admin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Display all master data, and block user / merchant feature.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mtClean="0"/>
              <a:t>Documentation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1223150"/>
            <a:ext cx="3848100" cy="1862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/>
            <a:r>
              <a:rPr lang="en-US" smtClean="0"/>
              <a:t>SRS Document</a:t>
            </a:r>
          </a:p>
          <a:p>
            <a:pPr marL="342900"/>
            <a:r>
              <a:rPr lang="en-US" smtClean="0"/>
              <a:t>ERD</a:t>
            </a:r>
          </a:p>
          <a:p>
            <a:pPr marL="342900"/>
            <a:r>
              <a:rPr lang="en-US" smtClean="0"/>
              <a:t>API Specs</a:t>
            </a:r>
          </a:p>
          <a:p>
            <a:pPr marL="342900"/>
            <a:r>
              <a:rPr lang="en-US" smtClean="0"/>
              <a:t>Mockup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006;p21"/>
          <p:cNvSpPr txBox="1">
            <a:spLocks/>
          </p:cNvSpPr>
          <p:nvPr/>
        </p:nvSpPr>
        <p:spPr>
          <a:xfrm>
            <a:off x="4925701" y="681800"/>
            <a:ext cx="36672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3200" smtClean="0"/>
              <a:t>List of Used Technology</a:t>
            </a:r>
            <a:endParaRPr lang="en-US" sz="3200"/>
          </a:p>
        </p:txBody>
      </p:sp>
      <p:sp>
        <p:nvSpPr>
          <p:cNvPr id="154" name="Google Shape;1007;p21"/>
          <p:cNvSpPr txBox="1">
            <a:spLocks/>
          </p:cNvSpPr>
          <p:nvPr/>
        </p:nvSpPr>
        <p:spPr>
          <a:xfrm>
            <a:off x="4925701" y="1578952"/>
            <a:ext cx="3848100" cy="320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/>
            <a:r>
              <a:rPr lang="en-US" smtClean="0"/>
              <a:t>JQuery</a:t>
            </a:r>
          </a:p>
          <a:p>
            <a:pPr marL="342900"/>
            <a:r>
              <a:rPr lang="en-US" smtClean="0"/>
              <a:t>Axios</a:t>
            </a:r>
          </a:p>
          <a:p>
            <a:pPr marL="342900"/>
            <a:r>
              <a:rPr lang="en-US" smtClean="0"/>
              <a:t>Page.js</a:t>
            </a:r>
          </a:p>
          <a:p>
            <a:pPr marL="342900"/>
            <a:r>
              <a:rPr lang="en-US" smtClean="0"/>
              <a:t>PDF.js</a:t>
            </a:r>
          </a:p>
          <a:p>
            <a:pPr marL="342900"/>
            <a:r>
              <a:rPr lang="en-US" smtClean="0"/>
              <a:t>Lodash</a:t>
            </a:r>
          </a:p>
          <a:p>
            <a:pPr marL="342900"/>
            <a:r>
              <a:rPr lang="en-US" smtClean="0"/>
              <a:t>Java Spring Boot</a:t>
            </a:r>
          </a:p>
          <a:p>
            <a:pPr marL="342900"/>
            <a:r>
              <a:rPr lang="en-US" smtClean="0"/>
              <a:t>Sonar Qube</a:t>
            </a:r>
          </a:p>
        </p:txBody>
      </p:sp>
    </p:spTree>
    <p:extLst>
      <p:ext uri="{BB962C8B-B14F-4D97-AF65-F5344CB8AC3E}">
        <p14:creationId xmlns:p14="http://schemas.microsoft.com/office/powerpoint/2010/main" val="183489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9" y="991338"/>
            <a:ext cx="3254602" cy="30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Why?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4498" y="2948058"/>
            <a:ext cx="3943768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E-book rather than printout book?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66" y="1160103"/>
            <a:ext cx="3923677" cy="31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799" y="648143"/>
            <a:ext cx="5519791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13,407,393,220 trees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290314"/>
            <a:ext cx="2961042" cy="430306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bg1"/>
                </a:solidFill>
              </a:rPr>
              <a:t>are needed to produce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855221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2020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1898144" y="4518521"/>
            <a:ext cx="7013439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</a:rPr>
              <a:t>- Indonesian Pulp and Paper Association (APKI), </a:t>
            </a:r>
            <a:r>
              <a:rPr lang="en-US" sz="2400" b="1" smtClean="0">
                <a:solidFill>
                  <a:schemeClr val="bg1"/>
                </a:solidFill>
              </a:rPr>
              <a:t>2019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85064"/>
            <a:ext cx="4719064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490,000,000 tons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13257"/>
            <a:ext cx="2961042" cy="44775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bg1"/>
                </a:solidFill>
              </a:rPr>
              <a:t>o</a:t>
            </a:r>
            <a:r>
              <a:rPr lang="en" sz="2400" smtClean="0">
                <a:solidFill>
                  <a:schemeClr val="bg1"/>
                </a:solidFill>
              </a:rPr>
              <a:t>f paper estimated in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459767" y="1414854"/>
            <a:ext cx="6454739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1,350,000 tons of paper 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459768" y="2044325"/>
            <a:ext cx="4821150" cy="430306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bg1"/>
                </a:solidFill>
              </a:rPr>
              <a:t>polluting the Indonesian ecosystems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3347403" y="4471845"/>
            <a:ext cx="553007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- </a:t>
            </a:r>
            <a:r>
              <a:rPr lang="en-US" sz="2400" b="1">
                <a:solidFill>
                  <a:schemeClr val="bg1"/>
                </a:solidFill>
              </a:rPr>
              <a:t>Sustainable Waste Indonesia (SWI</a:t>
            </a:r>
            <a:r>
              <a:rPr lang="en-US" sz="2400" b="1" smtClean="0">
                <a:solidFill>
                  <a:schemeClr val="bg1"/>
                </a:solidFill>
              </a:rPr>
              <a:t>), 2017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3378911" y="3025788"/>
            <a:ext cx="4719064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pc="300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EVERYDAY</a:t>
            </a:r>
            <a:endParaRPr b="1" spc="30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5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7998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>
              <a:buNone/>
            </a:pPr>
            <a:r>
              <a:rPr lang="en-US" smtClean="0"/>
              <a:t>Books </a:t>
            </a:r>
            <a:r>
              <a:rPr lang="en-US"/>
              <a:t>should cost less and they should be digital</a:t>
            </a:r>
            <a:r>
              <a:rPr lang="en-US" smtClean="0"/>
              <a:t>.</a:t>
            </a:r>
            <a:endParaRPr lang="en-US"/>
          </a:p>
          <a:p>
            <a:pPr marL="25400" indent="0">
              <a:buNone/>
            </a:pPr>
            <a:r>
              <a:rPr lang="en-US"/>
              <a:t>— </a:t>
            </a:r>
            <a:r>
              <a:rPr lang="en-US" b="1"/>
              <a:t>Walt Mossberg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What?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4498" y="2948058"/>
            <a:ext cx="3943768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Is the solution?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744;p18"/>
          <p:cNvGrpSpPr/>
          <p:nvPr/>
        </p:nvGrpSpPr>
        <p:grpSpPr>
          <a:xfrm>
            <a:off x="5025915" y="675634"/>
            <a:ext cx="3428994" cy="3803332"/>
            <a:chOff x="2152750" y="190500"/>
            <a:chExt cx="4293756" cy="4762499"/>
          </a:xfrm>
        </p:grpSpPr>
        <p:sp>
          <p:nvSpPr>
            <p:cNvPr id="112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5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4897246" y="1320996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solidFill>
                  <a:schemeClr val="accent1"/>
                </a:solidFill>
              </a:rPr>
              <a:t>BOOKMART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4897246" y="2531015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Digital Book Market that provides e-book around the world!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55837" y="631984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4466;p39"/>
          <p:cNvGrpSpPr/>
          <p:nvPr/>
        </p:nvGrpSpPr>
        <p:grpSpPr>
          <a:xfrm>
            <a:off x="4946875" y="3138344"/>
            <a:ext cx="790405" cy="657551"/>
            <a:chOff x="1926350" y="995225"/>
            <a:chExt cx="428650" cy="3566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23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r="56913" b="15084"/>
          <a:stretch/>
        </p:blipFill>
        <p:spPr>
          <a:xfrm>
            <a:off x="7360711" y="2702188"/>
            <a:ext cx="1551300" cy="1710592"/>
          </a:xfrm>
          <a:prstGeom prst="rect">
            <a:avLst/>
          </a:prstGeom>
        </p:spPr>
      </p:pic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576431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Benefits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Read </a:t>
            </a:r>
            <a:r>
              <a:rPr lang="en-US" sz="1800" b="1">
                <a:solidFill>
                  <a:schemeClr val="accent2"/>
                </a:solidFill>
              </a:rPr>
              <a:t>your books o</a:t>
            </a:r>
            <a:r>
              <a:rPr lang="en-US" sz="1800" b="1" smtClean="0">
                <a:solidFill>
                  <a:schemeClr val="accent2"/>
                </a:solidFill>
              </a:rPr>
              <a:t>n any </a:t>
            </a:r>
            <a:r>
              <a:rPr lang="en-US" sz="1800" b="1">
                <a:solidFill>
                  <a:schemeClr val="accent2"/>
                </a:solidFill>
              </a:rPr>
              <a:t>device!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80699" y="1957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Read </a:t>
            </a:r>
            <a:r>
              <a:rPr lang="en-US" sz="1800" b="1">
                <a:solidFill>
                  <a:schemeClr val="accent2"/>
                </a:solidFill>
              </a:rPr>
              <a:t>book everytime, everywhere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Save </a:t>
            </a:r>
            <a:r>
              <a:rPr lang="en-US" sz="1800" b="1">
                <a:solidFill>
                  <a:schemeClr val="accent2"/>
                </a:solidFill>
              </a:rPr>
              <a:t>money and save our world!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" name="Google Shape;3203;p58"/>
          <p:cNvGrpSpPr/>
          <p:nvPr/>
        </p:nvGrpSpPr>
        <p:grpSpPr>
          <a:xfrm rot="618216">
            <a:off x="1933256" y="2765335"/>
            <a:ext cx="650134" cy="642474"/>
            <a:chOff x="7302646" y="1315923"/>
            <a:chExt cx="650134" cy="642474"/>
          </a:xfrm>
        </p:grpSpPr>
        <p:sp>
          <p:nvSpPr>
            <p:cNvPr id="100" name="Google Shape;3204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205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206;p58"/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216;p58"/>
          <p:cNvSpPr/>
          <p:nvPr/>
        </p:nvSpPr>
        <p:spPr>
          <a:xfrm>
            <a:off x="2245443" y="3557484"/>
            <a:ext cx="1908602" cy="455321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17;p58"/>
          <p:cNvSpPr/>
          <p:nvPr/>
        </p:nvSpPr>
        <p:spPr>
          <a:xfrm>
            <a:off x="4803073" y="3751689"/>
            <a:ext cx="1908610" cy="580906"/>
          </a:xfrm>
          <a:custGeom>
            <a:avLst/>
            <a:gdLst/>
            <a:ahLst/>
            <a:cxnLst/>
            <a:rect l="l" t="t" r="r" b="b"/>
            <a:pathLst>
              <a:path w="59551" h="18125" extrusionOk="0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18;p58"/>
          <p:cNvSpPr/>
          <p:nvPr/>
        </p:nvSpPr>
        <p:spPr>
          <a:xfrm>
            <a:off x="3655186" y="3213472"/>
            <a:ext cx="1668627" cy="1582219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246;p58"/>
          <p:cNvSpPr/>
          <p:nvPr/>
        </p:nvSpPr>
        <p:spPr>
          <a:xfrm>
            <a:off x="979647" y="3048992"/>
            <a:ext cx="1600873" cy="1534719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78;p58"/>
          <p:cNvSpPr/>
          <p:nvPr/>
        </p:nvSpPr>
        <p:spPr>
          <a:xfrm>
            <a:off x="6502778" y="3011267"/>
            <a:ext cx="1555434" cy="1534719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4555;p39"/>
          <p:cNvSpPr/>
          <p:nvPr/>
        </p:nvSpPr>
        <p:spPr>
          <a:xfrm>
            <a:off x="1440151" y="3289766"/>
            <a:ext cx="648196" cy="112301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269" y="358966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📖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9" name="Google Shape;4624;p39"/>
          <p:cNvSpPr/>
          <p:nvPr/>
        </p:nvSpPr>
        <p:spPr>
          <a:xfrm>
            <a:off x="3999970" y="3531561"/>
            <a:ext cx="945984" cy="94604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999;p20"/>
          <p:cNvSpPr txBox="1">
            <a:spLocks/>
          </p:cNvSpPr>
          <p:nvPr/>
        </p:nvSpPr>
        <p:spPr>
          <a:xfrm>
            <a:off x="3900500" y="3674762"/>
            <a:ext cx="1135679" cy="7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3200" b="1" smtClean="0">
                <a:solidFill>
                  <a:schemeClr val="accent2"/>
                </a:solidFill>
              </a:rPr>
              <a:t>24h</a:t>
            </a:r>
            <a:endParaRPr lang="en-US" sz="3200" b="1">
              <a:solidFill>
                <a:schemeClr val="accent2"/>
              </a:solidFill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6" y="3220536"/>
            <a:ext cx="1160171" cy="11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363</Words>
  <Application>Microsoft Office PowerPoint</Application>
  <PresentationFormat>On-screen Show (16:9)</PresentationFormat>
  <Paragraphs>112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Barlow Light</vt:lpstr>
      <vt:lpstr>Century Gothic</vt:lpstr>
      <vt:lpstr>Calibri</vt:lpstr>
      <vt:lpstr>Barlow</vt:lpstr>
      <vt:lpstr>Raleway SemiBold</vt:lpstr>
      <vt:lpstr>Arial</vt:lpstr>
      <vt:lpstr>Raleway</vt:lpstr>
      <vt:lpstr>Barlow SemiBold</vt:lpstr>
      <vt:lpstr>Gaoler template</vt:lpstr>
      <vt:lpstr>Take a look. Read a book.</vt:lpstr>
      <vt:lpstr>PowerPoint Presentation</vt:lpstr>
      <vt:lpstr>Why?</vt:lpstr>
      <vt:lpstr>13,407,393,220 trees</vt:lpstr>
      <vt:lpstr>1,350,000 tons of paper </vt:lpstr>
      <vt:lpstr>PowerPoint Presentation</vt:lpstr>
      <vt:lpstr>What?</vt:lpstr>
      <vt:lpstr>BOOKMART</vt:lpstr>
      <vt:lpstr>Benefits</vt:lpstr>
      <vt:lpstr>How?</vt:lpstr>
      <vt:lpstr>User (Customer)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Merchant</vt:lpstr>
      <vt:lpstr>PowerPoint Presentation</vt:lpstr>
      <vt:lpstr>Admin</vt:lpstr>
      <vt:lpstr>PowerPoint Presentation</vt:lpstr>
      <vt:lpstr>Documentation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[DIGITAL BOOK MARKET]</dc:title>
  <dc:creator>hp</dc:creator>
  <cp:lastModifiedBy>Syntia Lai</cp:lastModifiedBy>
  <cp:revision>77</cp:revision>
  <dcterms:modified xsi:type="dcterms:W3CDTF">2020-01-17T19:27:05Z</dcterms:modified>
</cp:coreProperties>
</file>